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6"/>
  </p:notesMasterIdLst>
  <p:sldIdLst>
    <p:sldId id="343" r:id="rId2"/>
    <p:sldId id="344" r:id="rId3"/>
    <p:sldId id="352" r:id="rId4"/>
    <p:sldId id="35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ra Muellner" initials="PM" lastIdx="1" clrIdx="0">
    <p:extLst>
      <p:ext uri="{19B8F6BF-5375-455C-9EA6-DF929625EA0E}">
        <p15:presenceInfo xmlns:p15="http://schemas.microsoft.com/office/powerpoint/2012/main" userId="Petra Muellner" providerId="None"/>
      </p:ext>
    </p:extLst>
  </p:cmAuthor>
  <p:cmAuthor id="2" name="Anna" initials="A" lastIdx="1" clrIdx="1">
    <p:extLst>
      <p:ext uri="{19B8F6BF-5375-455C-9EA6-DF929625EA0E}">
        <p15:presenceInfo xmlns:p15="http://schemas.microsoft.com/office/powerpoint/2012/main" userId="Ann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BE6A"/>
    <a:srgbClr val="05515E"/>
    <a:srgbClr val="00ADD8"/>
    <a:srgbClr val="444444"/>
    <a:srgbClr val="CAE8CB"/>
    <a:srgbClr val="C1B084"/>
    <a:srgbClr val="EDEDED"/>
    <a:srgbClr val="91C61E"/>
    <a:srgbClr val="00ADFF"/>
    <a:srgbClr val="00A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890" autoAdjust="0"/>
  </p:normalViewPr>
  <p:slideViewPr>
    <p:cSldViewPr snapToGrid="0">
      <p:cViewPr varScale="1">
        <p:scale>
          <a:sx n="107" d="100"/>
          <a:sy n="107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03271-FF5F-4227-A2FC-750C6BFD00FF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13AF6-C17D-4522-8338-D8F211C169A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6992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13AF6-C17D-4522-8338-D8F211C169A0}" type="slidenum">
              <a:rPr lang="en-NZ" smtClean="0"/>
              <a:t>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56227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092856C-EDB8-46AC-8DA8-21368C2C5D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1999" cy="685714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1" y="857"/>
            <a:ext cx="12192000" cy="6857143"/>
          </a:xfrm>
          <a:prstGeom prst="rect">
            <a:avLst/>
          </a:prstGeom>
          <a:gradFill>
            <a:gsLst>
              <a:gs pos="0">
                <a:srgbClr val="05515E">
                  <a:alpha val="20000"/>
                </a:srgbClr>
              </a:gs>
              <a:gs pos="47000">
                <a:srgbClr val="01515E">
                  <a:alpha val="80000"/>
                </a:srgb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691694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B32710-EE82-45AA-B02A-46DD6CD478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81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7A7A19C1-FB9F-434E-ACEA-6EB11B1259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41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Green Background">
    <p:bg>
      <p:bgPr>
        <a:solidFill>
          <a:srgbClr val="68BE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9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F749A9F-795D-41C3-A602-CA90E1A59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37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6E60-3B62-4E12-9484-9A1ACA6E229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390777" y="1857240"/>
            <a:ext cx="7413623" cy="3433214"/>
          </a:xfrm>
        </p:spPr>
        <p:txBody>
          <a:bodyPr lIns="0" tIns="0" rIns="0" bIns="0" anchor="ctr">
            <a:normAutofit/>
          </a:bodyPr>
          <a:lstStyle>
            <a:lvl1pPr>
              <a:defRPr sz="5400" b="1">
                <a:solidFill>
                  <a:srgbClr val="68BE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“Quote Goes Here”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1466268C-4833-4855-95AD-53EB762B2E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89081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rmAutofit fontScale="90000"/>
          </a:bodyPr>
          <a:lstStyle>
            <a:lvl1pPr>
              <a:defRPr b="0">
                <a:solidFill>
                  <a:srgbClr val="444444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Presenter details</a:t>
            </a:r>
            <a:br>
              <a:rPr lang="en-AU" sz="2400" dirty="0">
                <a:solidFill>
                  <a:srgbClr val="444444"/>
                </a:solidFill>
              </a:rPr>
            </a:br>
            <a:r>
              <a:rPr lang="en-AU" sz="2400" dirty="0">
                <a:solidFill>
                  <a:srgbClr val="444444"/>
                </a:solidFill>
              </a:rPr>
              <a:t>Contact info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368938" y="6214036"/>
            <a:ext cx="1641150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rgbClr val="444444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Thank you </a:t>
            </a:r>
            <a:r>
              <a:rPr lang="en-NZ" dirty="0"/>
              <a:t>for listening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Connecting data, science and people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 dirty="0"/>
              <a:t>Conference</a:t>
            </a:r>
          </a:p>
          <a:p>
            <a:pPr lvl="0"/>
            <a:r>
              <a:rPr lang="en-US" dirty="0"/>
              <a:t>Month Year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2263170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688" b="7688"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5552976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5734080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846196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9AB7CE7E-037A-4A1D-A865-B6333A5B84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572" y="-820615"/>
            <a:ext cx="12226572" cy="76786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F2CE3C-7A57-482B-825C-B46BB5F4D24D}"/>
              </a:ext>
            </a:extLst>
          </p:cNvPr>
          <p:cNvSpPr/>
          <p:nvPr userDrawn="1"/>
        </p:nvSpPr>
        <p:spPr>
          <a:xfrm>
            <a:off x="-34572" y="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8982773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6E60-3B62-4E12-9484-9A1ACA6E2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0777" y="1844675"/>
            <a:ext cx="7413623" cy="4332287"/>
          </a:xfrm>
        </p:spPr>
        <p:txBody>
          <a:bodyPr lIns="0" tIns="0" rIns="0" bIns="0"/>
          <a:lstStyle>
            <a:lvl1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AB593BD9-363F-4B5A-8141-62C2AF4761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109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091" y="1861358"/>
            <a:ext cx="34893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287" y="1579198"/>
            <a:ext cx="7451725" cy="451521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CD815A-9440-44D7-9057-3815EC926613}"/>
              </a:ext>
            </a:extLst>
          </p:cNvPr>
          <p:cNvCxnSpPr>
            <a:cxnSpLocks/>
          </p:cNvCxnSpPr>
          <p:nvPr userDrawn="1"/>
        </p:nvCxnSpPr>
        <p:spPr>
          <a:xfrm>
            <a:off x="446089" y="1579198"/>
            <a:ext cx="348932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>
            <a:extLst>
              <a:ext uri="{FF2B5EF4-FFF2-40B4-BE49-F238E27FC236}">
                <a16:creationId xmlns:a16="http://schemas.microsoft.com/office/drawing/2014/main" id="{41403F4F-19E2-413E-AC99-F9F7588449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701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C82F4A69-0B3A-441F-B919-38D3379F29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572" y="-820615"/>
            <a:ext cx="12226572" cy="76786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65018F8-C672-41A6-A1F1-1C8512203F75}"/>
              </a:ext>
            </a:extLst>
          </p:cNvPr>
          <p:cNvSpPr/>
          <p:nvPr userDrawn="1"/>
        </p:nvSpPr>
        <p:spPr>
          <a:xfrm>
            <a:off x="407988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091" y="1861358"/>
            <a:ext cx="9358309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endParaRPr lang="en-NZ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CD815A-9440-44D7-9057-3815EC926613}"/>
              </a:ext>
            </a:extLst>
          </p:cNvPr>
          <p:cNvCxnSpPr>
            <a:cxnSpLocks/>
          </p:cNvCxnSpPr>
          <p:nvPr userDrawn="1"/>
        </p:nvCxnSpPr>
        <p:spPr>
          <a:xfrm>
            <a:off x="446089" y="1579198"/>
            <a:ext cx="9358311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>
            <a:extLst>
              <a:ext uri="{FF2B5EF4-FFF2-40B4-BE49-F238E27FC236}">
                <a16:creationId xmlns:a16="http://schemas.microsoft.com/office/drawing/2014/main" id="{1A47CB83-2007-489D-ADAE-E52E95B8A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96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Navy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9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7C6D348-B04D-45A7-A063-9B0F6590E9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822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492251-E8E0-4485-984D-7B5ACB765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041"/>
            <a:ext cx="10515600" cy="701731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1A256-D235-467C-8242-C4ED97294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83871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8" r:id="rId2"/>
    <p:sldLayoutId id="2147483669" r:id="rId3"/>
    <p:sldLayoutId id="2147483670" r:id="rId4"/>
    <p:sldLayoutId id="2147483672" r:id="rId5"/>
    <p:sldLayoutId id="2147483650" r:id="rId6"/>
    <p:sldLayoutId id="2147483664" r:id="rId7"/>
    <p:sldLayoutId id="2147483671" r:id="rId8"/>
    <p:sldLayoutId id="2147483660" r:id="rId9"/>
    <p:sldLayoutId id="2147483661" r:id="rId10"/>
    <p:sldLayoutId id="2147483663" r:id="rId11"/>
    <p:sldLayoutId id="2147483667" r:id="rId12"/>
    <p:sldLayoutId id="2147483673" r:id="rId13"/>
    <p:sldLayoutId id="214748364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444444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2" userDrawn="1">
          <p15:clr>
            <a:srgbClr val="F26B43"/>
          </p15:clr>
        </p15:guide>
        <p15:guide id="2" orient="horz" pos="686" userDrawn="1">
          <p15:clr>
            <a:srgbClr val="F26B43"/>
          </p15:clr>
        </p15:guide>
        <p15:guide id="3" orient="horz" pos="3838" userDrawn="1">
          <p15:clr>
            <a:srgbClr val="F26B43"/>
          </p15:clr>
        </p15:guide>
        <p15:guide id="4" orient="horz" pos="1162" userDrawn="1">
          <p15:clr>
            <a:srgbClr val="F26B43"/>
          </p15:clr>
        </p15:guide>
        <p15:guide id="5" pos="257" userDrawn="1">
          <p15:clr>
            <a:srgbClr val="F26B43"/>
          </p15:clr>
        </p15:guide>
        <p15:guide id="6" pos="1232" userDrawn="1">
          <p15:clr>
            <a:srgbClr val="F26B43"/>
          </p15:clr>
        </p15:guide>
        <p15:guide id="7" pos="1504" userDrawn="1">
          <p15:clr>
            <a:srgbClr val="F26B43"/>
          </p15:clr>
        </p15:guide>
        <p15:guide id="8" pos="2479" userDrawn="1">
          <p15:clr>
            <a:srgbClr val="F26B43"/>
          </p15:clr>
        </p15:guide>
        <p15:guide id="9" pos="2729" userDrawn="1">
          <p15:clr>
            <a:srgbClr val="F26B43"/>
          </p15:clr>
        </p15:guide>
        <p15:guide id="10" pos="3704" userDrawn="1">
          <p15:clr>
            <a:srgbClr val="F26B43"/>
          </p15:clr>
        </p15:guide>
        <p15:guide id="11" pos="3976" userDrawn="1">
          <p15:clr>
            <a:srgbClr val="F26B43"/>
          </p15:clr>
        </p15:guide>
        <p15:guide id="12" pos="4951" userDrawn="1">
          <p15:clr>
            <a:srgbClr val="F26B43"/>
          </p15:clr>
        </p15:guide>
        <p15:guide id="13" pos="5223" userDrawn="1">
          <p15:clr>
            <a:srgbClr val="F26B43"/>
          </p15:clr>
        </p15:guide>
        <p15:guide id="14" pos="6176" userDrawn="1">
          <p15:clr>
            <a:srgbClr val="F26B43"/>
          </p15:clr>
        </p15:guide>
        <p15:guide id="15" pos="6448" userDrawn="1">
          <p15:clr>
            <a:srgbClr val="F26B43"/>
          </p15:clr>
        </p15:guide>
        <p15:guide id="16" pos="74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youtube.com/watch?v=gcxWs4JsA1Q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aisexplorer.umn.edu/#!/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petra@epi-interactive.com" TargetMode="External"/><Relationship Id="rId7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hyperlink" Target="http://www.epi-interactiv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D2EFC-A4DB-4142-847D-C190A826FD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6650" y="1866976"/>
            <a:ext cx="1544637" cy="1466125"/>
          </a:xfrm>
        </p:spPr>
        <p:txBody>
          <a:bodyPr/>
          <a:lstStyle/>
          <a:p>
            <a:r>
              <a:rPr lang="en-US" dirty="0"/>
              <a:t>Innovations in Applied Data Symposium</a:t>
            </a:r>
          </a:p>
          <a:p>
            <a:endParaRPr lang="en-US" dirty="0"/>
          </a:p>
          <a:p>
            <a:r>
              <a:rPr lang="en-US" b="0" dirty="0"/>
              <a:t>3 June 2021</a:t>
            </a:r>
            <a:endParaRPr lang="en-NZ" b="0" dirty="0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597881B1-F0EF-494B-A02D-1E03E71E80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8937" y="2639075"/>
            <a:ext cx="5472113" cy="694026"/>
          </a:xfrm>
        </p:spPr>
        <p:txBody>
          <a:bodyPr/>
          <a:lstStyle/>
          <a:p>
            <a:r>
              <a:rPr lang="en-US" sz="2200" dirty="0"/>
              <a:t>Integrating technology to prevent aquatic invasive species in Minnesota</a:t>
            </a:r>
            <a:endParaRPr lang="en-NZ" sz="2200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292C4ED9-A88D-4E0B-86CF-0B000B61C8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4"/>
            <a:ext cx="5468938" cy="601904"/>
          </a:xfrm>
        </p:spPr>
        <p:txBody>
          <a:bodyPr/>
          <a:lstStyle/>
          <a:p>
            <a:r>
              <a:rPr lang="en-NZ" dirty="0"/>
              <a:t>AIS Explorer</a:t>
            </a:r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2C616D1F-1FBC-4CC0-A053-7C255116BD6B}"/>
              </a:ext>
            </a:extLst>
          </p:cNvPr>
          <p:cNvSpPr txBox="1">
            <a:spLocks/>
          </p:cNvSpPr>
          <p:nvPr/>
        </p:nvSpPr>
        <p:spPr>
          <a:xfrm>
            <a:off x="2356432" y="3627508"/>
            <a:ext cx="5472113" cy="6940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1600" b="1" dirty="0"/>
              <a:t>Dr Petra Muellner</a:t>
            </a:r>
            <a:br>
              <a:rPr lang="en-NZ" sz="1600" dirty="0"/>
            </a:br>
            <a:r>
              <a:rPr lang="en-NZ" sz="1600" dirty="0"/>
              <a:t>Director (Science &amp; Data), Epi-interactive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626F4B97-69A6-4C29-A5D4-8BF15CF9C48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61719" y="6209453"/>
            <a:ext cx="921408" cy="323249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ACFAC1A6-F011-47C2-8073-92DA69D339B9}"/>
              </a:ext>
            </a:extLst>
          </p:cNvPr>
          <p:cNvSpPr txBox="1">
            <a:spLocks/>
          </p:cNvSpPr>
          <p:nvPr/>
        </p:nvSpPr>
        <p:spPr>
          <a:xfrm>
            <a:off x="8066883" y="6280919"/>
            <a:ext cx="2959705" cy="18031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/>
              <a:t>Aotearoa’s Full-Service RStudio partner</a:t>
            </a:r>
            <a:endParaRPr lang="en-NZ" b="0" dirty="0"/>
          </a:p>
        </p:txBody>
      </p:sp>
    </p:spTree>
    <p:extLst>
      <p:ext uri="{BB962C8B-B14F-4D97-AF65-F5344CB8AC3E}">
        <p14:creationId xmlns:p14="http://schemas.microsoft.com/office/powerpoint/2010/main" val="3702618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12A290C-948C-402A-8290-FCEFAA681588}"/>
              </a:ext>
            </a:extLst>
          </p:cNvPr>
          <p:cNvSpPr txBox="1">
            <a:spLocks/>
          </p:cNvSpPr>
          <p:nvPr/>
        </p:nvSpPr>
        <p:spPr>
          <a:xfrm>
            <a:off x="504828" y="685576"/>
            <a:ext cx="6362694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The challenge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D1EC8F-8305-42EF-AA98-D23EC7821726}"/>
              </a:ext>
            </a:extLst>
          </p:cNvPr>
          <p:cNvCxnSpPr>
            <a:cxnSpLocks/>
          </p:cNvCxnSpPr>
          <p:nvPr/>
        </p:nvCxnSpPr>
        <p:spPr>
          <a:xfrm>
            <a:off x="504828" y="563983"/>
            <a:ext cx="6362697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24A2BB6-98FA-4BE1-AB7D-D7CB2395CD52}"/>
              </a:ext>
            </a:extLst>
          </p:cNvPr>
          <p:cNvSpPr txBox="1">
            <a:spLocks/>
          </p:cNvSpPr>
          <p:nvPr/>
        </p:nvSpPr>
        <p:spPr>
          <a:xfrm>
            <a:off x="504825" y="1194966"/>
            <a:ext cx="6362697" cy="1817173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Minnesota is well known for its beautiful </a:t>
            </a:r>
            <a:r>
              <a:rPr lang="en-US" sz="1800" b="1" dirty="0"/>
              <a:t>“10,000 lakes” spread across 87 counties</a:t>
            </a:r>
            <a:r>
              <a:rPr lang="en-US" sz="1800" dirty="0"/>
              <a:t>.</a:t>
            </a:r>
          </a:p>
          <a:p>
            <a:r>
              <a:rPr lang="en-US" sz="1800" dirty="0"/>
              <a:t>However, the complex system of waterbodies is threatened by the spread of </a:t>
            </a:r>
            <a:r>
              <a:rPr lang="en-US" sz="1800" b="1" dirty="0"/>
              <a:t>aquatic invasive species</a:t>
            </a:r>
            <a:r>
              <a:rPr lang="en-US" sz="1800" dirty="0"/>
              <a:t>.</a:t>
            </a:r>
          </a:p>
          <a:p>
            <a:r>
              <a:rPr lang="en-US" sz="1800" dirty="0"/>
              <a:t>Complex </a:t>
            </a:r>
            <a:r>
              <a:rPr lang="en-US" sz="1800" b="1" dirty="0"/>
              <a:t>risk models </a:t>
            </a:r>
            <a:r>
              <a:rPr lang="en-US" sz="1800" dirty="0"/>
              <a:t>are available that estimate infestation status and provide decision support.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6E9E4A9-96F0-479F-83DF-073894C76CF9}"/>
              </a:ext>
            </a:extLst>
          </p:cNvPr>
          <p:cNvSpPr txBox="1">
            <a:spLocks/>
          </p:cNvSpPr>
          <p:nvPr/>
        </p:nvSpPr>
        <p:spPr>
          <a:xfrm>
            <a:off x="504828" y="3561682"/>
            <a:ext cx="5591170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What we did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7B9EF5-0CC3-4523-A6AD-A9B3894B0706}"/>
              </a:ext>
            </a:extLst>
          </p:cNvPr>
          <p:cNvCxnSpPr>
            <a:cxnSpLocks/>
          </p:cNvCxnSpPr>
          <p:nvPr/>
        </p:nvCxnSpPr>
        <p:spPr>
          <a:xfrm>
            <a:off x="504828" y="3440089"/>
            <a:ext cx="112109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868CC8D1-74B6-4ECF-8310-133357934262}"/>
              </a:ext>
            </a:extLst>
          </p:cNvPr>
          <p:cNvSpPr txBox="1">
            <a:spLocks/>
          </p:cNvSpPr>
          <p:nvPr/>
        </p:nvSpPr>
        <p:spPr>
          <a:xfrm>
            <a:off x="504825" y="4071071"/>
            <a:ext cx="11210922" cy="2320396"/>
          </a:xfrm>
          <a:prstGeom prst="rect">
            <a:avLst/>
          </a:prstGeom>
        </p:spPr>
        <p:txBody>
          <a:bodyPr lIns="0" r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We build an R Shiny app called the </a:t>
            </a:r>
            <a:r>
              <a:rPr lang="en-US" sz="1800" b="1" dirty="0"/>
              <a:t>AIS Explorer </a:t>
            </a:r>
            <a:r>
              <a:rPr lang="en-US" sz="1800" dirty="0"/>
              <a:t>which integrates complex analytics into an easy-to-use interface.</a:t>
            </a:r>
          </a:p>
          <a:p>
            <a:r>
              <a:rPr lang="en-US" sz="1800" dirty="0"/>
              <a:t>App has two modules:</a:t>
            </a:r>
          </a:p>
          <a:p>
            <a:pPr marL="285750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sz="1800" b="1" dirty="0"/>
              <a:t>Introduction Risk for Surveillance</a:t>
            </a:r>
            <a:r>
              <a:rPr lang="en-US" sz="1800" dirty="0"/>
              <a:t>: Predicts infection risk by 2025 and displays lake connectivity </a:t>
            </a:r>
          </a:p>
          <a:p>
            <a:pPr marL="285750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sz="1800" b="1" dirty="0"/>
              <a:t>Prioritization for Watercraft Inspections</a:t>
            </a:r>
            <a:r>
              <a:rPr lang="en-US" sz="1800" dirty="0"/>
              <a:t>: Suggests optimum placement of inspectors in a given county to </a:t>
            </a:r>
            <a:r>
              <a:rPr lang="en-US" sz="1800" dirty="0" err="1"/>
              <a:t>maximise</a:t>
            </a:r>
            <a:r>
              <a:rPr lang="en-US" sz="1800" dirty="0"/>
              <a:t> coverage of boater movements.</a:t>
            </a:r>
          </a:p>
          <a:p>
            <a:r>
              <a:rPr lang="en-US" sz="1800" dirty="0"/>
              <a:t>Applications updates are automated through a data pipeline that links with Minnesota’s Department of Natural Resources (DNR) infested waters list (1x weekly in peak session).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535E00-F0E0-4DE9-BFD1-FCDEBF42D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3787" y="563983"/>
            <a:ext cx="4041959" cy="22736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418408-E342-4743-89E4-9A443E81EAD3}"/>
              </a:ext>
            </a:extLst>
          </p:cNvPr>
          <p:cNvSpPr txBox="1"/>
          <p:nvPr/>
        </p:nvSpPr>
        <p:spPr>
          <a:xfrm>
            <a:off x="7673784" y="2842518"/>
            <a:ext cx="4041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Click here for video</a:t>
            </a:r>
            <a:endParaRPr lang="en-NZ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431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51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EDA69D86-EABF-43E1-A8AC-F3990F79EE90}"/>
              </a:ext>
            </a:extLst>
          </p:cNvPr>
          <p:cNvSpPr txBox="1">
            <a:spLocks/>
          </p:cNvSpPr>
          <p:nvPr/>
        </p:nvSpPr>
        <p:spPr>
          <a:xfrm>
            <a:off x="3359943" y="396766"/>
            <a:ext cx="5472113" cy="694026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800" dirty="0">
                <a:solidFill>
                  <a:schemeClr val="bg1"/>
                </a:solidFill>
              </a:rPr>
              <a:t>Access the dashboard at </a:t>
            </a:r>
            <a:r>
              <a:rPr lang="en-US" sz="2400" b="1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www.aisexplorer.umn.edu 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D68AF3F-D0A0-44CF-89DF-F878077CB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08873" y="6214036"/>
            <a:ext cx="1521112" cy="37872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4E88564-AAFA-4B27-A5A7-9546E1259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900" y="1180188"/>
            <a:ext cx="9834197" cy="4799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726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173363-A198-4013-AE3C-520C9C1057EF}"/>
              </a:ext>
            </a:extLst>
          </p:cNvPr>
          <p:cNvSpPr/>
          <p:nvPr/>
        </p:nvSpPr>
        <p:spPr>
          <a:xfrm>
            <a:off x="7296150" y="0"/>
            <a:ext cx="4895850" cy="6857998"/>
          </a:xfrm>
          <a:prstGeom prst="rect">
            <a:avLst/>
          </a:prstGeom>
          <a:solidFill>
            <a:srgbClr val="05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12A290C-948C-402A-8290-FCEFAA681588}"/>
              </a:ext>
            </a:extLst>
          </p:cNvPr>
          <p:cNvSpPr txBox="1">
            <a:spLocks/>
          </p:cNvSpPr>
          <p:nvPr/>
        </p:nvSpPr>
        <p:spPr>
          <a:xfrm>
            <a:off x="504828" y="606808"/>
            <a:ext cx="5238744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Conclusions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D1EC8F-8305-42EF-AA98-D23EC7821726}"/>
              </a:ext>
            </a:extLst>
          </p:cNvPr>
          <p:cNvCxnSpPr>
            <a:cxnSpLocks/>
          </p:cNvCxnSpPr>
          <p:nvPr/>
        </p:nvCxnSpPr>
        <p:spPr>
          <a:xfrm>
            <a:off x="504828" y="485215"/>
            <a:ext cx="650557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24A2BB6-98FA-4BE1-AB7D-D7CB2395CD52}"/>
              </a:ext>
            </a:extLst>
          </p:cNvPr>
          <p:cNvSpPr txBox="1">
            <a:spLocks/>
          </p:cNvSpPr>
          <p:nvPr/>
        </p:nvSpPr>
        <p:spPr>
          <a:xfrm>
            <a:off x="504825" y="1116199"/>
            <a:ext cx="6505572" cy="2649246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By combining </a:t>
            </a:r>
            <a:r>
              <a:rPr lang="en-US" sz="1800" b="1" dirty="0"/>
              <a:t>AWS, Python and R</a:t>
            </a:r>
            <a:r>
              <a:rPr lang="en-US" sz="1800" dirty="0"/>
              <a:t>, the AIS explorer bridges the gap between complex research models and operational decision-support.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b="1" dirty="0"/>
              <a:t>Layering allows user to easily explore </a:t>
            </a:r>
            <a:r>
              <a:rPr lang="en-US" sz="1800" dirty="0"/>
              <a:t>specific lakes and their risk and connections (there are &gt;10 million edges between lakes.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b="1" dirty="0"/>
              <a:t>Applied development in collaboration with stakeholders </a:t>
            </a:r>
            <a:r>
              <a:rPr lang="en-US" sz="1800" dirty="0"/>
              <a:t>was very important; project has just received new funding to continue to 2024.</a:t>
            </a:r>
          </a:p>
        </p:txBody>
      </p:sp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438B2EF2-9657-4518-B33E-0DBFC9137548}"/>
              </a:ext>
            </a:extLst>
          </p:cNvPr>
          <p:cNvSpPr txBox="1">
            <a:spLocks/>
          </p:cNvSpPr>
          <p:nvPr/>
        </p:nvSpPr>
        <p:spPr>
          <a:xfrm>
            <a:off x="7581900" y="1250670"/>
            <a:ext cx="4342040" cy="517628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Access the dashboard at </a:t>
            </a:r>
            <a:r>
              <a:rPr lang="en-US" sz="1800" b="1" dirty="0">
                <a:solidFill>
                  <a:schemeClr val="bg1"/>
                </a:solidFill>
              </a:rPr>
              <a:t>www.aisexplorer.umn.edu </a:t>
            </a:r>
            <a:endParaRPr lang="en-US" sz="18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0668595-4EF8-4746-AE7A-650B2B1492A2}"/>
              </a:ext>
            </a:extLst>
          </p:cNvPr>
          <p:cNvGrpSpPr/>
          <p:nvPr/>
        </p:nvGrpSpPr>
        <p:grpSpPr>
          <a:xfrm>
            <a:off x="7610474" y="2397849"/>
            <a:ext cx="4229881" cy="1673465"/>
            <a:chOff x="7619997" y="2447366"/>
            <a:chExt cx="4229881" cy="1673465"/>
          </a:xfrm>
        </p:grpSpPr>
        <p:pic>
          <p:nvPicPr>
            <p:cNvPr id="25" name="Picture 24" descr="Text&#10;&#10;Description automatically generated">
              <a:extLst>
                <a:ext uri="{FF2B5EF4-FFF2-40B4-BE49-F238E27FC236}">
                  <a16:creationId xmlns:a16="http://schemas.microsoft.com/office/drawing/2014/main" id="{9C1B283D-31AF-4332-941C-2BE2853552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29519" y="3611337"/>
              <a:ext cx="2046326" cy="509494"/>
            </a:xfrm>
            <a:prstGeom prst="rect">
              <a:avLst/>
            </a:prstGeom>
          </p:spPr>
        </p:pic>
        <p:sp>
          <p:nvSpPr>
            <p:cNvPr id="26" name="Picture Placeholder 4">
              <a:extLst>
                <a:ext uri="{FF2B5EF4-FFF2-40B4-BE49-F238E27FC236}">
                  <a16:creationId xmlns:a16="http://schemas.microsoft.com/office/drawing/2014/main" id="{70713EA2-D524-47DE-A8C7-95D8A6FD64C6}"/>
                </a:ext>
              </a:extLst>
            </p:cNvPr>
            <p:cNvSpPr txBox="1">
              <a:spLocks/>
            </p:cNvSpPr>
            <p:nvPr/>
          </p:nvSpPr>
          <p:spPr>
            <a:xfrm>
              <a:off x="7619997" y="2544832"/>
              <a:ext cx="4229881" cy="1120120"/>
            </a:xfrm>
            <a:prstGeom prst="rect">
              <a:avLst/>
            </a:prstGeom>
          </p:spPr>
          <p:txBody>
            <a:bodyPr l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sz="1400" dirty="0" err="1">
                  <a:solidFill>
                    <a:schemeClr val="bg1"/>
                  </a:solidFill>
                </a:rPr>
                <a:t>Contact</a:t>
              </a:r>
              <a:r>
                <a:rPr lang="es-ES" sz="1400" dirty="0">
                  <a:solidFill>
                    <a:schemeClr val="bg1"/>
                  </a:solidFill>
                </a:rPr>
                <a:t> </a:t>
              </a:r>
              <a:r>
                <a:rPr lang="es-ES" sz="1400" dirty="0" err="1">
                  <a:solidFill>
                    <a:schemeClr val="bg1"/>
                  </a:solidFill>
                </a:rPr>
                <a:t>for</a:t>
              </a:r>
              <a:r>
                <a:rPr lang="es-ES" sz="1400" dirty="0">
                  <a:solidFill>
                    <a:schemeClr val="bg1"/>
                  </a:solidFill>
                </a:rPr>
                <a:t> </a:t>
              </a:r>
              <a:r>
                <a:rPr lang="es-ES" sz="1400" dirty="0" err="1">
                  <a:solidFill>
                    <a:schemeClr val="bg1"/>
                  </a:solidFill>
                </a:rPr>
                <a:t>questions</a:t>
              </a:r>
              <a:r>
                <a:rPr lang="es-ES" sz="1400" dirty="0">
                  <a:solidFill>
                    <a:schemeClr val="bg1"/>
                  </a:solidFill>
                </a:rPr>
                <a:t>:</a:t>
              </a:r>
            </a:p>
            <a:p>
              <a:r>
                <a:rPr lang="es-ES" sz="1400" b="1" dirty="0" err="1">
                  <a:solidFill>
                    <a:schemeClr val="bg1"/>
                  </a:solidFill>
                </a:rPr>
                <a:t>Dr</a:t>
              </a:r>
              <a:r>
                <a:rPr lang="es-ES" sz="1400" b="1" dirty="0">
                  <a:solidFill>
                    <a:schemeClr val="bg1"/>
                  </a:solidFill>
                </a:rPr>
                <a:t> Petra Muellner </a:t>
              </a:r>
            </a:p>
            <a:p>
              <a:pPr>
                <a:spcBef>
                  <a:spcPts val="600"/>
                </a:spcBef>
              </a:pPr>
              <a:r>
                <a:rPr lang="es-ES" sz="1400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petra@epi-interactive.com</a:t>
              </a:r>
              <a:r>
                <a:rPr lang="es-ES" sz="1400" dirty="0">
                  <a:solidFill>
                    <a:schemeClr val="bg1"/>
                  </a:solidFill>
                </a:rPr>
                <a:t> | </a:t>
              </a:r>
              <a:r>
                <a:rPr lang="es-ES" sz="1400" dirty="0">
                  <a:solidFill>
                    <a:schemeClr val="bg1"/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www.epi-interactive.com</a:t>
              </a:r>
              <a:endParaRPr lang="es-ES" sz="1400" dirty="0">
                <a:solidFill>
                  <a:schemeClr val="bg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75779C9-DE3E-4696-97C5-58AAA1865502}"/>
                </a:ext>
              </a:extLst>
            </p:cNvPr>
            <p:cNvCxnSpPr>
              <a:cxnSpLocks/>
            </p:cNvCxnSpPr>
            <p:nvPr/>
          </p:nvCxnSpPr>
          <p:spPr>
            <a:xfrm>
              <a:off x="7629519" y="2447366"/>
              <a:ext cx="4220359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5335AE4-4169-4F16-8A79-DAAE7ED8DC21}"/>
              </a:ext>
            </a:extLst>
          </p:cNvPr>
          <p:cNvGrpSpPr/>
          <p:nvPr/>
        </p:nvGrpSpPr>
        <p:grpSpPr>
          <a:xfrm>
            <a:off x="7610474" y="4621292"/>
            <a:ext cx="4239404" cy="1624675"/>
            <a:chOff x="7610474" y="4222790"/>
            <a:chExt cx="4239404" cy="1624675"/>
          </a:xfrm>
        </p:grpSpPr>
        <p:sp>
          <p:nvSpPr>
            <p:cNvPr id="19" name="Picture Placeholder 4">
              <a:extLst>
                <a:ext uri="{FF2B5EF4-FFF2-40B4-BE49-F238E27FC236}">
                  <a16:creationId xmlns:a16="http://schemas.microsoft.com/office/drawing/2014/main" id="{0C279C5C-01C9-423F-8683-CA69EC0B96D7}"/>
                </a:ext>
              </a:extLst>
            </p:cNvPr>
            <p:cNvSpPr txBox="1">
              <a:spLocks/>
            </p:cNvSpPr>
            <p:nvPr/>
          </p:nvSpPr>
          <p:spPr>
            <a:xfrm>
              <a:off x="7619997" y="4314840"/>
              <a:ext cx="4229881" cy="646784"/>
            </a:xfrm>
            <a:prstGeom prst="rect">
              <a:avLst/>
            </a:prstGeom>
          </p:spPr>
          <p:txBody>
            <a:bodyPr l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>
                  <a:solidFill>
                    <a:schemeClr val="bg1"/>
                  </a:solidFill>
                </a:rPr>
                <a:t>Thanks to the Minnesota Aquatic Invasive Species Research Center for this collaboration, specifically Prof. Nick Phelps and Dr. Amy Kinsley.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2F591ED-DF2F-4FF0-BBFF-F3814A76EE89}"/>
                </a:ext>
              </a:extLst>
            </p:cNvPr>
            <p:cNvCxnSpPr>
              <a:cxnSpLocks/>
            </p:cNvCxnSpPr>
            <p:nvPr/>
          </p:nvCxnSpPr>
          <p:spPr>
            <a:xfrm>
              <a:off x="7619997" y="4222790"/>
              <a:ext cx="422988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7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CA189983-4B26-4CEE-A5F8-D7FEEB7C96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10474" y="5194570"/>
              <a:ext cx="2382602" cy="652895"/>
            </a:xfrm>
            <a:prstGeom prst="rect">
              <a:avLst/>
            </a:prstGeom>
          </p:spPr>
        </p:pic>
      </p:grpSp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A5A5C36A-92D6-4846-8C1A-7828463E29CD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72845" y="407188"/>
            <a:ext cx="1386954" cy="6855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B676063-7D96-4851-A2CE-4FBC98761047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" y="6011873"/>
            <a:ext cx="1334550" cy="468188"/>
          </a:xfrm>
          <a:prstGeom prst="rect">
            <a:avLst/>
          </a:prstGeom>
        </p:spPr>
      </p:pic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B4A093D-6437-4AB4-8113-F2384E0A4415}"/>
              </a:ext>
            </a:extLst>
          </p:cNvPr>
          <p:cNvSpPr txBox="1">
            <a:spLocks/>
          </p:cNvSpPr>
          <p:nvPr/>
        </p:nvSpPr>
        <p:spPr>
          <a:xfrm>
            <a:off x="2109507" y="6121344"/>
            <a:ext cx="4354046" cy="2492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</a:rPr>
              <a:t>Aotearoa’s Full-Service RStudio partner</a:t>
            </a:r>
            <a:endParaRPr lang="en-NZ" sz="1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108002"/>
      </p:ext>
    </p:extLst>
  </p:cSld>
  <p:clrMapOvr>
    <a:masterClrMapping/>
  </p:clrMapOvr>
</p:sld>
</file>

<file path=ppt/theme/theme1.xml><?xml version="1.0" encoding="utf-8"?>
<a:theme xmlns:a="http://schemas.openxmlformats.org/drawingml/2006/main" name="Epi Theme">
  <a:themeElements>
    <a:clrScheme name="Epi-interactive Theme">
      <a:dk1>
        <a:srgbClr val="444444"/>
      </a:dk1>
      <a:lt1>
        <a:srgbClr val="FFFFFF"/>
      </a:lt1>
      <a:dk2>
        <a:srgbClr val="05515E"/>
      </a:dk2>
      <a:lt2>
        <a:srgbClr val="E7E6E6"/>
      </a:lt2>
      <a:accent1>
        <a:srgbClr val="00ADD8"/>
      </a:accent1>
      <a:accent2>
        <a:srgbClr val="91C53C"/>
      </a:accent2>
      <a:accent3>
        <a:srgbClr val="BE2226"/>
      </a:accent3>
      <a:accent4>
        <a:srgbClr val="D46327"/>
      </a:accent4>
      <a:accent5>
        <a:srgbClr val="305F2E"/>
      </a:accent5>
      <a:accent6>
        <a:srgbClr val="CFECF1"/>
      </a:accent6>
      <a:hlink>
        <a:srgbClr val="00ADD8"/>
      </a:hlink>
      <a:folHlink>
        <a:srgbClr val="305F2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i_Template_Presentation_Aug2020" id="{DD9ECA64-489C-4E6E-BEB9-71D0EE38FBE3}" vid="{3EE4FFC9-013D-4BA5-9E52-630C9913B7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Epi_Template_Presentation_Aug2020</Template>
  <TotalTime>906</TotalTime>
  <Words>314</Words>
  <Application>Microsoft Office PowerPoint</Application>
  <PresentationFormat>Widescreen</PresentationFormat>
  <Paragraphs>30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Epi Theme</vt:lpstr>
      <vt:lpstr>Integrating technology to prevent aquatic invasive species in Minnesota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 Poulin</dc:creator>
  <cp:lastModifiedBy>Petra Muellner</cp:lastModifiedBy>
  <cp:revision>37</cp:revision>
  <dcterms:created xsi:type="dcterms:W3CDTF">2020-10-28T02:39:58Z</dcterms:created>
  <dcterms:modified xsi:type="dcterms:W3CDTF">2021-06-01T03:48:07Z</dcterms:modified>
</cp:coreProperties>
</file>